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84E72-4AEF-49DA-AA2E-9B89C80AA8E5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8F66-BB57-4409-8791-7DEF1769FA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9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D2F2E-1B84-4542-92FB-071270D558E8}" type="slidenum">
              <a:rPr lang="ru-RU"/>
              <a:pPr/>
              <a:t>2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СЛОВА</a:t>
            </a:r>
            <a:r>
              <a:rPr lang="ru-RU" baseline="0" dirty="0" smtClean="0"/>
              <a:t> ПОД КАРТИНКИ УЖАСЫ</a:t>
            </a:r>
          </a:p>
          <a:p>
            <a:r>
              <a:rPr lang="ru-RU" baseline="0" dirty="0" smtClean="0"/>
              <a:t>Что нам не нравится в нашей сегодняшней жизни, что бы мы хотели изменить для своих детей? </a:t>
            </a:r>
            <a:endParaRPr lang="ru-RU" dirty="0" smtClean="0"/>
          </a:p>
          <a:p>
            <a:r>
              <a:rPr lang="ru-RU" dirty="0" smtClean="0"/>
              <a:t>1.Мы на</a:t>
            </a:r>
            <a:r>
              <a:rPr lang="ru-RU" baseline="0" dirty="0" smtClean="0"/>
              <a:t> словах твердим про любовь к Отечеству, но на деле воспринимаем родное государство в облике унижающего нас высокомерного чиновника или </a:t>
            </a:r>
            <a:r>
              <a:rPr lang="ru-RU" baseline="0" dirty="0" err="1" smtClean="0"/>
              <a:t>коррумпирванного</a:t>
            </a:r>
            <a:r>
              <a:rPr lang="ru-RU" baseline="0" dirty="0" smtClean="0"/>
              <a:t> полицейского. </a:t>
            </a:r>
            <a:endParaRPr lang="ru-RU" dirty="0" smtClean="0"/>
          </a:p>
          <a:p>
            <a:r>
              <a:rPr lang="ru-RU" dirty="0" smtClean="0"/>
              <a:t>2.Нам чаще</a:t>
            </a:r>
            <a:r>
              <a:rPr lang="ru-RU" baseline="0" dirty="0" smtClean="0"/>
              <a:t> </a:t>
            </a:r>
            <a:r>
              <a:rPr lang="ru-RU" dirty="0" smtClean="0"/>
              <a:t>проще ТЕРПЕРЬ</a:t>
            </a:r>
            <a:r>
              <a:rPr lang="ru-RU" baseline="0" dirty="0" smtClean="0"/>
              <a:t> ОСКОРБЛЕНИЯ, чем возражать начальству</a:t>
            </a:r>
          </a:p>
          <a:p>
            <a:r>
              <a:rPr lang="ru-RU" baseline="0" dirty="0" smtClean="0"/>
              <a:t>3.Мы чаще стремимся найти кого-то, кто бы </a:t>
            </a:r>
            <a:r>
              <a:rPr lang="ru-RU" baseline="0" dirty="0" err="1" smtClean="0"/>
              <a:t>объянсил</a:t>
            </a:r>
            <a:r>
              <a:rPr lang="ru-RU" baseline="0" dirty="0" smtClean="0"/>
              <a:t> нам как </a:t>
            </a:r>
            <a:r>
              <a:rPr lang="ru-RU" baseline="0" dirty="0" err="1" smtClean="0"/>
              <a:t>дейстововать</a:t>
            </a:r>
            <a:r>
              <a:rPr lang="ru-RU" baseline="0" dirty="0" smtClean="0"/>
              <a:t> в непонятной ситуации, чем стремимся принимать решения самим. </a:t>
            </a:r>
          </a:p>
          <a:p>
            <a:r>
              <a:rPr lang="ru-RU" baseline="0" dirty="0" smtClean="0"/>
              <a:t>4.Нам привычнее злиться, орать и набрасываться на того, кто не похож на нас, чем терпеть его </a:t>
            </a:r>
            <a:r>
              <a:rPr lang="ru-RU" baseline="0" dirty="0" err="1" smtClean="0"/>
              <a:t>инакость</a:t>
            </a:r>
            <a:endParaRPr lang="ru-RU" baseline="0" dirty="0" smtClean="0"/>
          </a:p>
          <a:p>
            <a:r>
              <a:rPr lang="ru-RU" baseline="0" dirty="0" smtClean="0"/>
              <a:t>Мы чаще проходим мимо нарушений, чем пытаемся их предотвратить.</a:t>
            </a:r>
          </a:p>
          <a:p>
            <a:r>
              <a:rPr lang="ru-RU" baseline="0" dirty="0" smtClean="0"/>
              <a:t>НО ЕСЛИ МЫ РЕАЛИЗУЕМ ФГОС ПО НАСТОЯЩЕМУ, А НЕ НА БУМАГЕ, ТО….ЭТИ УЖАСЫ НАШЕЙ СЕГОДНЯШЕЙ ЖИЗНИ СТАНУТ НЕВОЗМОЖНЫМИ, Т.К. ВО ФГОС НАПИСАНО: ….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кругу – все равны и интересны,</a:t>
            </a:r>
            <a:r>
              <a:rPr lang="ru-RU" baseline="0" dirty="0" smtClean="0"/>
              <a:t> но скажите, как часто мы с детьми встаем или садимся в круг? Когда это делаешь на учительских практикумах многие </a:t>
            </a:r>
            <a:r>
              <a:rPr lang="ru-RU" baseline="0" dirty="0" err="1" smtClean="0"/>
              <a:t>пугаеются</a:t>
            </a:r>
            <a:r>
              <a:rPr lang="ru-RU" baseline="0" dirty="0" smtClean="0"/>
              <a:t> непривычности формы! Нам привычно, когда они все в затылок друг другу. Как в строю</a:t>
            </a:r>
            <a:r>
              <a:rPr lang="ru-RU" dirty="0" smtClean="0"/>
              <a:t> В строю</a:t>
            </a:r>
            <a:r>
              <a:rPr lang="ru-RU" baseline="0" dirty="0" smtClean="0"/>
              <a:t> –кто там шагает правой? Единица вздор, единица ноль… Только мы, конечно, не против смотра строя и песни. Это всего лишь образ того, что преобладает в наших головах и в нашем стиле общения – не у каждого, а внутри всей нашей системы образования в среднем и целом.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48F66-BB57-4409-8791-7DEF1769FA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 – цвет жизни. Условия</a:t>
            </a:r>
            <a:r>
              <a:rPr lang="ru-RU" baseline="0" dirty="0" smtClean="0"/>
              <a:t> для роста. Под одну гребенку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48F66-BB57-4409-8791-7DEF1769FA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5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00FF"/>
                </a:solidFill>
              </a:rPr>
              <a:t>+Учитель-такой же равноправный участник учебного процесса, как и ученик, но с направляющими функциями. Мнение учителя в диалоге - одно из многих.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48F66-BB57-4409-8791-7DEF1769FA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8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выбирает свой путь в увлекательной игре // По</a:t>
            </a:r>
            <a:r>
              <a:rPr lang="ru-RU" baseline="0" dirty="0" smtClean="0"/>
              <a:t> свистку – кто быстрее по одинаковым дорожкам.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48F66-BB57-4409-8791-7DEF1769FA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3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D2F2E-1B84-4542-92FB-071270D558E8}" type="slidenum">
              <a:rPr lang="ru-RU"/>
              <a:pPr/>
              <a:t>13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Воплотим</a:t>
            </a:r>
            <a:r>
              <a:rPr lang="ru-RU" baseline="0" dirty="0" smtClean="0"/>
              <a:t> философию и тогда …. </a:t>
            </a:r>
          </a:p>
          <a:p>
            <a:r>
              <a:rPr lang="ru-RU" baseline="0" dirty="0" smtClean="0"/>
              <a:t>Большая часть новых поколений почувствует себя людьми свободными и отвечающими за себя. Умеющими решать самые сложные и неожиданные задача. Умеющими договариваться и делать что-то сообща. Испытывающими радость и гордость за то, что ни живут в России – заботятся о своей Родине, а она заботиться о них.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plusschkola.narod.ru/pict486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prv2.lori-images.net/uchitel-vedet-urok-russkogo-yazyka-0000241878-preview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deti-66.ru/assets/galleries/6876/_o_a_sam_185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6-04.photosight.ru/16/1380760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vur-chh.narod.ru/pic/news/IMG_1537.jpg" TargetMode="Externa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your-mind.ru/wp-content/uploads/2009/06/87438250.jpg" TargetMode="External"/><Relationship Id="rId4" Type="http://schemas.openxmlformats.org/officeDocument/2006/relationships/image" Target="../media/image7.emf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i017.radikal.ru/0809/f8/de6451cad0f5.jpg" TargetMode="External"/><Relationship Id="rId7" Type="http://schemas.openxmlformats.org/officeDocument/2006/relationships/hyperlink" Target="http://activerain.com/image_store/uploads/7/6/6/7/2/ar124552108927667.jpg" TargetMode="Externa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hyperlink" Target="http://cdn.menwithpens.ca/wp-content/uploads/2008/07/angryboss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rmx.ru/photo/id/7257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pu.ru/photoalbums/496/7433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moynoh3.xost.ru/images/stroy-marsh.pn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r.rian.ru/images/18802/19/18802196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covers.cnt.itdelo.com/o/om/ome/omega3126760big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img1.liveinternet.ru/images/attach/b/3/41/190/41190411_rebyonok.jpg" TargetMode="External"/><Relationship Id="rId7" Type="http://schemas.openxmlformats.org/officeDocument/2006/relationships/hyperlink" Target="http://www.myjulia.ru/data/cache/2011/06/06/788626_5877-800x60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stroysezon.ru/upload/medialibrary/04a/04ab9f80da3e3e9724b69409b63f6943.jpg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vix.ru/24360-1/child_teacher_5478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i058.radikal.ru/1009/02/7c98da84f384.jpg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ents.spbu.ru/images/images/9486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hyperlink" Target="http://stat8.blog.ru/lr/09322138b9fad71d1c9ea007b4a7d1a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wnload.cnet.com/i/tim/2010/08/26/fmimg1272253443172781322.jpg" TargetMode="External"/><Relationship Id="rId11" Type="http://schemas.openxmlformats.org/officeDocument/2006/relationships/hyperlink" Target="http://pix.academ.org/img/2009/04/17/454415ac86c6cfe0950e5188276354f6.jpg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1.png"/><Relationship Id="rId4" Type="http://schemas.openxmlformats.org/officeDocument/2006/relationships/hyperlink" Target="http://johnstodderinexile.files.wordpress.com/2007/07/churchill-photo.jpg" TargetMode="Externa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koe-slovo.ru/news/images/rib_16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gimn116.narod.ru/img/2008/teach_prim1/l/teach_prim18.jpg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b="1" dirty="0" smtClean="0">
                <a:solidFill>
                  <a:srgbClr val="0000FF"/>
                </a:solidFill>
              </a:rPr>
              <a:t>Путешествие по дому </a:t>
            </a:r>
            <a:br>
              <a:rPr lang="ru-RU" sz="6000" b="1" dirty="0" smtClean="0">
                <a:solidFill>
                  <a:srgbClr val="0000FF"/>
                </a:solidFill>
              </a:rPr>
            </a:br>
            <a:r>
              <a:rPr lang="ru-RU" sz="6000" b="1" dirty="0" smtClean="0">
                <a:solidFill>
                  <a:srgbClr val="0000FF"/>
                </a:solidFill>
              </a:rPr>
              <a:t>«Школа 2100»</a:t>
            </a:r>
            <a:br>
              <a:rPr lang="ru-RU" sz="6000" b="1" dirty="0" smtClean="0">
                <a:solidFill>
                  <a:srgbClr val="0000FF"/>
                </a:solidFill>
              </a:rPr>
            </a:br>
            <a:r>
              <a:rPr lang="ru-RU" sz="5400" b="1" dirty="0" smtClean="0">
                <a:solidFill>
                  <a:srgbClr val="0000FF"/>
                </a:solidFill>
              </a:rPr>
              <a:t>часть 5. «Какой дом – такие и дети»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035004"/>
            <a:ext cx="4409753" cy="11303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7030A0"/>
                </a:solidFill>
              </a:rPr>
              <a:t>Все – Все – Все </a:t>
            </a: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0" y="25111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Образовательной системе «Школа 2100» - </a:t>
            </a:r>
            <a:r>
              <a:rPr lang="ru-RU" sz="4000" b="1" dirty="0" smtClean="0">
                <a:solidFill>
                  <a:srgbClr val="FF0000"/>
                </a:solidFill>
              </a:rPr>
              <a:t>15</a:t>
            </a:r>
            <a:r>
              <a:rPr lang="ru-RU" sz="3200" dirty="0" smtClean="0">
                <a:solidFill>
                  <a:srgbClr val="FF0000"/>
                </a:solidFill>
              </a:rPr>
              <a:t> лет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8" t="19630" r="16667" b="12778"/>
          <a:stretch>
            <a:fillRect/>
          </a:stretch>
        </p:blipFill>
        <p:spPr bwMode="auto">
          <a:xfrm>
            <a:off x="179512" y="4221088"/>
            <a:ext cx="3290515" cy="250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579016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Char char="%"/>
            </a:pPr>
            <a:r>
              <a:rPr lang="ru-RU" sz="4000" b="1" dirty="0" smtClean="0">
                <a:solidFill>
                  <a:srgbClr val="0000FF"/>
                </a:solidFill>
              </a:rPr>
              <a:t>Чем </a:t>
            </a:r>
            <a:r>
              <a:rPr lang="ru-RU" sz="4000" b="1" dirty="0">
                <a:solidFill>
                  <a:srgbClr val="0000FF"/>
                </a:solidFill>
              </a:rPr>
              <a:t>меньше учитель на уроке говорит и делает сам и чем больше дает сделать и сказать ученикам</a:t>
            </a:r>
            <a:r>
              <a:rPr lang="ru-RU" sz="4000" b="1" dirty="0" smtClean="0">
                <a:solidFill>
                  <a:srgbClr val="0000FF"/>
                </a:solidFill>
              </a:rPr>
              <a:t>, тем </a:t>
            </a:r>
            <a:r>
              <a:rPr lang="ru-RU" sz="4000" b="1" dirty="0">
                <a:solidFill>
                  <a:srgbClr val="0000FF"/>
                </a:solidFill>
              </a:rPr>
              <a:t>эффективнее учебный процесс</a:t>
            </a:r>
            <a:r>
              <a:rPr lang="ru-RU" sz="4000" b="1" dirty="0" smtClean="0">
                <a:solidFill>
                  <a:srgbClr val="0000FF"/>
                </a:solidFill>
              </a:rPr>
              <a:t>.  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3316" name="Picture 4" descr="Картинка 1 из 4449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" y="2525889"/>
            <a:ext cx="5076825" cy="380047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Картинка 7 из 1670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76161"/>
            <a:ext cx="3744416" cy="507717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351711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Создал условия и процесс идет сам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64502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Без меня ни шагу!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964488" cy="1496455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Char char="%"/>
            </a:pPr>
            <a:r>
              <a:rPr lang="ru-RU" sz="4000" b="1" dirty="0">
                <a:solidFill>
                  <a:srgbClr val="0000FF"/>
                </a:solidFill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</a:rPr>
              <a:t>Ученик </a:t>
            </a:r>
            <a:r>
              <a:rPr lang="ru-RU" sz="4000" b="1" dirty="0">
                <a:solidFill>
                  <a:srgbClr val="0000FF"/>
                </a:solidFill>
              </a:rPr>
              <a:t>может знать что-то лучше учителя</a:t>
            </a:r>
            <a:r>
              <a:rPr lang="ru-RU" sz="4000" b="1" dirty="0" smtClean="0">
                <a:solidFill>
                  <a:srgbClr val="0000FF"/>
                </a:solidFill>
              </a:rPr>
              <a:t>. Это </a:t>
            </a:r>
            <a:r>
              <a:rPr lang="ru-RU" sz="4000" b="1" dirty="0">
                <a:solidFill>
                  <a:srgbClr val="0000FF"/>
                </a:solidFill>
              </a:rPr>
              <a:t>нормально! Не стыдно не знать</a:t>
            </a:r>
            <a:r>
              <a:rPr lang="ru-RU" sz="4000" b="1" dirty="0" smtClean="0">
                <a:solidFill>
                  <a:srgbClr val="0000FF"/>
                </a:solidFill>
              </a:rPr>
              <a:t>, стыдно </a:t>
            </a:r>
            <a:r>
              <a:rPr lang="ru-RU" sz="4000" b="1" dirty="0">
                <a:solidFill>
                  <a:srgbClr val="0000FF"/>
                </a:solidFill>
              </a:rPr>
              <a:t>не пытаться </a:t>
            </a:r>
            <a:r>
              <a:rPr lang="ru-RU" sz="4000" b="1" dirty="0" smtClean="0">
                <a:solidFill>
                  <a:srgbClr val="0000FF"/>
                </a:solidFill>
              </a:rPr>
              <a:t>узнать.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5362" name="Picture 2" descr="Картинка 14 из 6003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0" y="2130191"/>
            <a:ext cx="3453565" cy="460475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627970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Простите, учитель! Вы ошиблись….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9" name="Picture 6" descr="s727_1160593472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565078"/>
            <a:ext cx="3384376" cy="338437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4008" y="20608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Учитель всегда прав!!!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772817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Char char="%"/>
            </a:pPr>
            <a:r>
              <a:rPr lang="ru-RU" sz="4000" b="1" dirty="0" smtClean="0">
                <a:solidFill>
                  <a:srgbClr val="0000FF"/>
                </a:solidFill>
              </a:rPr>
              <a:t>Ученик </a:t>
            </a:r>
            <a:r>
              <a:rPr lang="ru-RU" sz="4000" b="1" dirty="0">
                <a:solidFill>
                  <a:srgbClr val="0000FF"/>
                </a:solidFill>
              </a:rPr>
              <a:t>имеет право на собственную образовательную траекторию</a:t>
            </a:r>
            <a:r>
              <a:rPr lang="ru-RU" sz="4000" b="1" dirty="0" smtClean="0">
                <a:solidFill>
                  <a:srgbClr val="0000FF"/>
                </a:solidFill>
              </a:rPr>
              <a:t>. Он </a:t>
            </a:r>
            <a:r>
              <a:rPr lang="ru-RU" sz="4000" b="1" dirty="0">
                <a:solidFill>
                  <a:srgbClr val="0000FF"/>
                </a:solidFill>
              </a:rPr>
              <a:t>учится для себя самого</a:t>
            </a:r>
            <a:r>
              <a:rPr lang="ru-RU" sz="4000" b="1" dirty="0" smtClean="0">
                <a:solidFill>
                  <a:srgbClr val="0000FF"/>
                </a:solidFill>
              </a:rPr>
              <a:t>, а </a:t>
            </a:r>
            <a:r>
              <a:rPr lang="ru-RU" sz="4000" b="1" dirty="0">
                <a:solidFill>
                  <a:srgbClr val="0000FF"/>
                </a:solidFill>
              </a:rPr>
              <a:t>не для нас</a:t>
            </a:r>
            <a:r>
              <a:rPr lang="ru-RU" sz="4000" b="1" dirty="0" smtClean="0">
                <a:solidFill>
                  <a:srgbClr val="0000FF"/>
                </a:solidFill>
              </a:rPr>
              <a:t>, взрослых</a:t>
            </a:r>
            <a:r>
              <a:rPr lang="ru-RU" sz="4000" b="1" dirty="0">
                <a:solidFill>
                  <a:srgbClr val="0000FF"/>
                </a:solidFill>
              </a:rPr>
              <a:t>.</a:t>
            </a:r>
          </a:p>
          <a:p>
            <a:pPr marL="609600" indent="-609600">
              <a:buFont typeface="Wingdings" pitchFamily="2" charset="2"/>
              <a:buNone/>
            </a:pP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4340" name="Picture 4" descr="Картинка 11 из 351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5198078" cy="396044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Картинка 14 из 140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8" y="2276872"/>
            <a:ext cx="5750162" cy="430453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36" y="2857500"/>
            <a:ext cx="35909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Воплотим философию развивающего образования…</a:t>
            </a:r>
            <a:r>
              <a:rPr lang="ru-RU" sz="4000" dirty="0" smtClean="0">
                <a:solidFill>
                  <a:srgbClr val="0000FF"/>
                </a:solidFill>
              </a:rPr>
              <a:t> </a:t>
            </a:r>
            <a:endParaRPr lang="ru-RU" sz="4000" i="1" dirty="0">
              <a:solidFill>
                <a:srgbClr val="0000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853283" y="2932341"/>
            <a:ext cx="3590925" cy="3232963"/>
            <a:chOff x="2814736" y="2901137"/>
            <a:chExt cx="3590925" cy="323296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814736" y="2901137"/>
              <a:ext cx="3590925" cy="3232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996952"/>
              <a:ext cx="1706488" cy="292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940152" y="2815768"/>
            <a:ext cx="2448272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Р</a:t>
            </a:r>
            <a:r>
              <a:rPr lang="ru-RU" dirty="0" smtClean="0">
                <a:solidFill>
                  <a:srgbClr val="00B050"/>
                </a:solidFill>
              </a:rPr>
              <a:t>ешение </a:t>
            </a:r>
            <a:r>
              <a:rPr lang="ru-RU" dirty="0">
                <a:solidFill>
                  <a:srgbClr val="00B050"/>
                </a:solidFill>
              </a:rPr>
              <a:t>моральных проблем на основе </a:t>
            </a:r>
            <a:r>
              <a:rPr lang="ru-RU" dirty="0" smtClean="0">
                <a:solidFill>
                  <a:srgbClr val="00B050"/>
                </a:solidFill>
              </a:rPr>
              <a:t>ответственного </a:t>
            </a:r>
            <a:r>
              <a:rPr lang="ru-RU" dirty="0">
                <a:solidFill>
                  <a:srgbClr val="00B050"/>
                </a:solidFill>
              </a:rPr>
              <a:t>отношения к </a:t>
            </a:r>
            <a:r>
              <a:rPr lang="ru-RU" dirty="0" smtClean="0">
                <a:solidFill>
                  <a:srgbClr val="00B050"/>
                </a:solidFill>
              </a:rPr>
              <a:t>своим </a:t>
            </a:r>
            <a:r>
              <a:rPr lang="ru-RU" dirty="0">
                <a:solidFill>
                  <a:srgbClr val="00B050"/>
                </a:solidFill>
              </a:rPr>
              <a:t>поступкам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6664" y="4581128"/>
            <a:ext cx="219573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Умеющий </a:t>
            </a:r>
            <a:r>
              <a:rPr lang="ru-RU" dirty="0">
                <a:solidFill>
                  <a:srgbClr val="00B050"/>
                </a:solidFill>
              </a:rPr>
              <a:t>учиться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dirty="0">
                <a:solidFill>
                  <a:srgbClr val="00B050"/>
                </a:solidFill>
              </a:rPr>
              <a:t>способный применять полученные знания на практике;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852936"/>
            <a:ext cx="2286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srgbClr val="00B050"/>
                </a:solidFill>
              </a:rPr>
              <a:t>Любящий </a:t>
            </a:r>
            <a:r>
              <a:rPr lang="ru-RU" dirty="0">
                <a:solidFill>
                  <a:srgbClr val="00B050"/>
                </a:solidFill>
              </a:rPr>
              <a:t>свой край и своё Отечество не на словах, а на </a:t>
            </a:r>
            <a:r>
              <a:rPr lang="ru-RU" dirty="0" smtClean="0">
                <a:solidFill>
                  <a:srgbClr val="00B050"/>
                </a:solidFill>
              </a:rPr>
              <a:t>деле.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556792"/>
            <a:ext cx="582825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Свободно и самостоятельно определяющий свои цели, принимающий решения и контролирующий результаты на основе уважения ценностей человеческой жизни, семьи, гражданского общества;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854" y="4941168"/>
            <a:ext cx="235774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Умеющий достигать взаимопонимания, сотрудничать для достижения общих результатов;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6211669"/>
            <a:ext cx="58188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Уважающий других людей (их мнение, мировоззрение, культуру, язык, национальность, гражданскую позицию);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7848" y="3717032"/>
            <a:ext cx="2286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Социально активный, уважающий закон и правопорядок;</a:t>
            </a:r>
          </a:p>
        </p:txBody>
      </p:sp>
      <p:pic>
        <p:nvPicPr>
          <p:cNvPr id="6146" name="Picture 2" descr="Картинка 51 из 12706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" y="3573016"/>
            <a:ext cx="3136159" cy="418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620688"/>
            <a:ext cx="31527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 descr="C:\Users\ASUS\Desktop\13.10.11\Картинки\nastol.com.ua-74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828807"/>
            <a:ext cx="3240360" cy="30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28296"/>
            <a:ext cx="3137940" cy="282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2743200" y="2819400"/>
            <a:ext cx="3886200" cy="3581400"/>
          </a:xfrm>
          <a:prstGeom prst="sun">
            <a:avLst>
              <a:gd name="adj" fmla="val 25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Картинка 12 из 12417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7" y="4369278"/>
            <a:ext cx="3078979" cy="20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6629400" y="843136"/>
            <a:ext cx="2543175" cy="3810000"/>
            <a:chOff x="6629400" y="843136"/>
            <a:chExt cx="2543175" cy="3954016"/>
          </a:xfrm>
        </p:grpSpPr>
        <p:pic>
          <p:nvPicPr>
            <p:cNvPr id="1030" name="Picture 6" descr="Картинка 3 из 745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843136"/>
              <a:ext cx="25431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6629400" y="3812847"/>
              <a:ext cx="2543175" cy="984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2" name="Picture 8" descr="Картинка 47 из 1510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726"/>
            <a:ext cx="4441105" cy="27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а 1 из 16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7" y="1059688"/>
            <a:ext cx="2967061" cy="2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36" y="2857500"/>
            <a:ext cx="35909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Если мы по-настоящему реализуем ФГОС, избавимся от…</a:t>
            </a:r>
            <a:r>
              <a:rPr lang="ru-RU" sz="4000" dirty="0" smtClean="0">
                <a:solidFill>
                  <a:srgbClr val="0000FF"/>
                </a:solidFill>
              </a:rPr>
              <a:t> </a:t>
            </a:r>
            <a:endParaRPr lang="ru-RU" sz="4000" i="1" dirty="0">
              <a:solidFill>
                <a:srgbClr val="0000FF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853283" y="2932341"/>
            <a:ext cx="3590925" cy="3232963"/>
            <a:chOff x="2814736" y="2901137"/>
            <a:chExt cx="3590925" cy="323296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814736" y="2901137"/>
              <a:ext cx="3590925" cy="3232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996952"/>
              <a:ext cx="1706488" cy="292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2743200" y="2819400"/>
            <a:ext cx="3886200" cy="3581400"/>
          </a:xfrm>
          <a:prstGeom prst="sun">
            <a:avLst>
              <a:gd name="adj" fmla="val 25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070532" y="515144"/>
            <a:ext cx="315765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н</a:t>
            </a:r>
            <a:r>
              <a:rPr lang="ru-RU" sz="3200" b="1" dirty="0" smtClean="0">
                <a:solidFill>
                  <a:srgbClr val="00B050"/>
                </a:solidFill>
              </a:rPr>
              <a:t>аши дети станут другими!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2671752"/>
            <a:ext cx="3096344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B050"/>
                </a:solidFill>
              </a:rPr>
              <a:t>Р</a:t>
            </a:r>
            <a:r>
              <a:rPr lang="ru-RU" sz="2200" b="1" dirty="0" smtClean="0">
                <a:solidFill>
                  <a:srgbClr val="00B050"/>
                </a:solidFill>
              </a:rPr>
              <a:t>ешение </a:t>
            </a:r>
            <a:r>
              <a:rPr lang="ru-RU" sz="2200" b="1" dirty="0">
                <a:solidFill>
                  <a:srgbClr val="00B050"/>
                </a:solidFill>
              </a:rPr>
              <a:t>моральных проблем на основе </a:t>
            </a:r>
            <a:r>
              <a:rPr lang="ru-RU" sz="2200" b="1" dirty="0" smtClean="0">
                <a:solidFill>
                  <a:srgbClr val="00B050"/>
                </a:solidFill>
              </a:rPr>
              <a:t>ответственного </a:t>
            </a:r>
            <a:r>
              <a:rPr lang="ru-RU" sz="2200" b="1" dirty="0">
                <a:solidFill>
                  <a:srgbClr val="00B050"/>
                </a:solidFill>
              </a:rPr>
              <a:t>отношения к </a:t>
            </a:r>
            <a:r>
              <a:rPr lang="ru-RU" sz="2200" b="1" dirty="0" smtClean="0">
                <a:solidFill>
                  <a:srgbClr val="00B050"/>
                </a:solidFill>
              </a:rPr>
              <a:t>своим поступкам.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6664" y="4581128"/>
            <a:ext cx="3059832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B050"/>
                </a:solidFill>
              </a:rPr>
              <a:t>Умеющий </a:t>
            </a:r>
            <a:r>
              <a:rPr lang="ru-RU" sz="2200" b="1" dirty="0">
                <a:solidFill>
                  <a:srgbClr val="00B050"/>
                </a:solidFill>
              </a:rPr>
              <a:t>учиться</a:t>
            </a:r>
            <a:r>
              <a:rPr lang="ru-RU" sz="2200" b="1" dirty="0" smtClean="0">
                <a:solidFill>
                  <a:srgbClr val="00B050"/>
                </a:solidFill>
              </a:rPr>
              <a:t>, </a:t>
            </a:r>
            <a:r>
              <a:rPr lang="ru-RU" sz="2200" b="1" dirty="0">
                <a:solidFill>
                  <a:srgbClr val="00B050"/>
                </a:solidFill>
              </a:rPr>
              <a:t>способный применять полученные знания на </a:t>
            </a:r>
            <a:r>
              <a:rPr lang="ru-RU" sz="2200" b="1" dirty="0" smtClean="0">
                <a:solidFill>
                  <a:srgbClr val="00B050"/>
                </a:solidFill>
              </a:rPr>
              <a:t>практике</a:t>
            </a:r>
            <a:r>
              <a:rPr lang="ru-RU" sz="22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564904"/>
            <a:ext cx="3078088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solidFill>
                  <a:srgbClr val="00B050"/>
                </a:solidFill>
              </a:rPr>
              <a:t>Любящий </a:t>
            </a:r>
            <a:r>
              <a:rPr lang="ru-RU" sz="2200" b="1" dirty="0">
                <a:solidFill>
                  <a:srgbClr val="00B050"/>
                </a:solidFill>
              </a:rPr>
              <a:t>свой край и своё Отечество не на словах, а на </a:t>
            </a:r>
            <a:r>
              <a:rPr lang="ru-RU" sz="2200" b="1" dirty="0" smtClean="0">
                <a:solidFill>
                  <a:srgbClr val="00B050"/>
                </a:solidFill>
              </a:rPr>
              <a:t>деле. 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84784"/>
            <a:ext cx="8856984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srgbClr val="00B050"/>
                </a:solidFill>
              </a:rPr>
              <a:t>Свободно и самостоятельно определяющий свои цели, принимающий решения и контролирующий результаты на основе уважения ценностей человеческой жизни, семьи, гражданского </a:t>
            </a:r>
            <a:r>
              <a:rPr lang="ru-RU" sz="2200" b="1" dirty="0" smtClean="0">
                <a:solidFill>
                  <a:srgbClr val="00B050"/>
                </a:solidFill>
              </a:rPr>
              <a:t>общества.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4941168"/>
            <a:ext cx="3078089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00B050"/>
                </a:solidFill>
              </a:rPr>
              <a:t>Умеющий достигать взаимопонимания, сотрудничать для достижения общих </a:t>
            </a:r>
            <a:r>
              <a:rPr lang="ru-RU" sz="2200" b="1" dirty="0" smtClean="0">
                <a:solidFill>
                  <a:srgbClr val="00B050"/>
                </a:solidFill>
              </a:rPr>
              <a:t>результатов.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6021288"/>
            <a:ext cx="731891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00B050"/>
                </a:solidFill>
              </a:rPr>
              <a:t>Уважающий других людей (их мнение, мировоззрение, культуру, язык, национальность, гражданскую </a:t>
            </a:r>
            <a:r>
              <a:rPr lang="ru-RU" sz="2200" b="1">
                <a:solidFill>
                  <a:srgbClr val="00B050"/>
                </a:solidFill>
              </a:rPr>
              <a:t>позицию</a:t>
            </a:r>
            <a:r>
              <a:rPr lang="ru-RU" sz="2200" b="1" smtClean="0">
                <a:solidFill>
                  <a:srgbClr val="00B050"/>
                </a:solidFill>
              </a:rPr>
              <a:t>). 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789040"/>
            <a:ext cx="3024336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00B050"/>
                </a:solidFill>
              </a:rPr>
              <a:t>Социально активный, уважающий закон и </a:t>
            </a:r>
            <a:r>
              <a:rPr lang="ru-RU" sz="2200" b="1" dirty="0" smtClean="0">
                <a:solidFill>
                  <a:srgbClr val="00B050"/>
                </a:solidFill>
              </a:rPr>
              <a:t>правопорядок.</a:t>
            </a:r>
            <a:endParaRPr lang="ru-RU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4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404664"/>
            <a:ext cx="8640960" cy="62646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Если мы действительно сделаем это, то в новых поколениях будут преобладать  свободные люди, </a:t>
            </a:r>
            <a:r>
              <a:rPr lang="ru-RU" sz="3600" b="1" dirty="0">
                <a:solidFill>
                  <a:srgbClr val="0000FF"/>
                </a:solidFill>
              </a:rPr>
              <a:t>не позволяющие поступать с собой </a:t>
            </a:r>
            <a:r>
              <a:rPr lang="ru-RU" sz="3600" b="1" dirty="0" smtClean="0">
                <a:solidFill>
                  <a:srgbClr val="0000FF"/>
                </a:solidFill>
              </a:rPr>
              <a:t>так, </a:t>
            </a:r>
            <a:r>
              <a:rPr lang="ru-RU" sz="3600" b="1" dirty="0">
                <a:solidFill>
                  <a:srgbClr val="0000FF"/>
                </a:solidFill>
              </a:rPr>
              <a:t>как </a:t>
            </a:r>
            <a:r>
              <a:rPr lang="ru-RU" sz="3600" b="1" dirty="0" smtClean="0">
                <a:solidFill>
                  <a:srgbClr val="0000FF"/>
                </a:solidFill>
              </a:rPr>
              <a:t>позволяли мы. Это будут граждане новой, по-настоящему свободной и демократической России.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Но это возможно только в том случае, если мы не просто изменим учебники и технологии, а воплотим в жизнь иную философию образования.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Философия развивающего образования для массовой школы – это среда, система взаимоотношений сторон со взаимными правами  и обязательствами.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6680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606367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В кругу важен голос каждого!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609600" indent="-609600" algn="l">
              <a:buFont typeface="Wingdings" pitchFamily="2" charset="2"/>
              <a:buChar char="%"/>
            </a:pPr>
            <a:r>
              <a:rPr lang="ru-RU" b="1" dirty="0">
                <a:solidFill>
                  <a:srgbClr val="0000FF"/>
                </a:solidFill>
              </a:rPr>
              <a:t>П</a:t>
            </a:r>
            <a:r>
              <a:rPr lang="ru-RU" b="1" dirty="0" smtClean="0">
                <a:solidFill>
                  <a:srgbClr val="0000FF"/>
                </a:solidFill>
              </a:rPr>
              <a:t>риоритет личности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перед коллективом, </a:t>
            </a:r>
            <a:r>
              <a:rPr lang="ru-RU" b="1" dirty="0" err="1" smtClean="0">
                <a:solidFill>
                  <a:srgbClr val="0000FF"/>
                </a:solidFill>
              </a:rPr>
              <a:t>самоценность</a:t>
            </a:r>
            <a:r>
              <a:rPr lang="ru-RU" b="1" dirty="0" smtClean="0">
                <a:solidFill>
                  <a:srgbClr val="0000FF"/>
                </a:solidFill>
              </a:rPr>
              <a:t> каждого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Картинка 4 из 10537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9" y="1628800"/>
            <a:ext cx="6182015" cy="443063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а 6 из 1198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92565"/>
            <a:ext cx="6264933" cy="436077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799" y="6450276"/>
            <a:ext cx="626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строю – «единица вздор, единица ноль»!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017440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Char char="%"/>
            </a:pPr>
            <a:r>
              <a:rPr lang="ru-RU" sz="4000" dirty="0">
                <a:solidFill>
                  <a:srgbClr val="0000FF"/>
                </a:solidFill>
              </a:rPr>
              <a:t>    </a:t>
            </a:r>
            <a:r>
              <a:rPr lang="ru-RU" sz="4000" b="1" dirty="0" smtClean="0">
                <a:solidFill>
                  <a:srgbClr val="0000FF"/>
                </a:solidFill>
              </a:rPr>
              <a:t>Гуманистические взаимоотношения: каждый </a:t>
            </a:r>
            <a:r>
              <a:rPr lang="ru-RU" sz="4000" b="1" dirty="0">
                <a:solidFill>
                  <a:srgbClr val="0000FF"/>
                </a:solidFill>
              </a:rPr>
              <a:t>ребенок осознает себя полноправной </a:t>
            </a:r>
            <a:r>
              <a:rPr lang="ru-RU" sz="4000" b="1" dirty="0" smtClean="0">
                <a:solidFill>
                  <a:srgbClr val="0000FF"/>
                </a:solidFill>
              </a:rPr>
              <a:t>личностью, учится </a:t>
            </a:r>
            <a:r>
              <a:rPr lang="ru-RU" sz="4000" b="1" dirty="0">
                <a:solidFill>
                  <a:srgbClr val="0000FF"/>
                </a:solidFill>
              </a:rPr>
              <a:t>видеть и уважать личность в </a:t>
            </a:r>
            <a:r>
              <a:rPr lang="ru-RU" sz="4000" b="1" dirty="0" smtClean="0">
                <a:solidFill>
                  <a:srgbClr val="0000FF"/>
                </a:solidFill>
              </a:rPr>
              <a:t>других</a:t>
            </a:r>
            <a:r>
              <a:rPr lang="ru-RU" sz="4000" dirty="0" smtClean="0">
                <a:solidFill>
                  <a:srgbClr val="0000FF"/>
                </a:solidFill>
              </a:rPr>
              <a:t>.</a:t>
            </a:r>
            <a:endParaRPr lang="ru-RU" sz="4000" dirty="0">
              <a:solidFill>
                <a:srgbClr val="0000FF"/>
              </a:solidFill>
            </a:endParaRPr>
          </a:p>
          <a:p>
            <a:pPr marL="609600" indent="-609600"/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8196" name="Picture 4" descr="Картинка 15 из 148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4" y="3110031"/>
            <a:ext cx="5979672" cy="33881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а 65 из 21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12531"/>
            <a:ext cx="3456384" cy="550818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Картинка 38 из 880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42" y="3075384"/>
            <a:ext cx="4895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0529" y="0"/>
            <a:ext cx="8394607" cy="1225352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Char char="%"/>
            </a:pPr>
            <a:r>
              <a:rPr lang="ru-RU" sz="4000" b="1" dirty="0" smtClean="0">
                <a:solidFill>
                  <a:srgbClr val="0000FF"/>
                </a:solidFill>
              </a:rPr>
              <a:t>Ученический </a:t>
            </a:r>
            <a:r>
              <a:rPr lang="ru-RU" sz="4000" b="1" dirty="0">
                <a:solidFill>
                  <a:srgbClr val="0000FF"/>
                </a:solidFill>
              </a:rPr>
              <a:t>коллектив и педагоги - гаранты реализации личностных качеств каждого</a:t>
            </a:r>
            <a:r>
              <a:rPr lang="ru-RU" sz="4000" b="1" dirty="0" smtClean="0">
                <a:solidFill>
                  <a:srgbClr val="0000FF"/>
                </a:solidFill>
              </a:rPr>
              <a:t>;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9220" name="Picture 4" descr="Картинка 2 из 3480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8" y="1867662"/>
            <a:ext cx="3261351" cy="487370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а 1 из 5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672408" cy="489654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23528" y="0"/>
            <a:ext cx="8712968" cy="1081336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Char char="%"/>
            </a:pPr>
            <a:r>
              <a:rPr lang="ru-RU" sz="4000" b="1" dirty="0" smtClean="0">
                <a:solidFill>
                  <a:srgbClr val="0000FF"/>
                </a:solidFill>
              </a:rPr>
              <a:t>Ученики </a:t>
            </a:r>
            <a:r>
              <a:rPr lang="ru-RU" sz="4000" b="1" dirty="0">
                <a:solidFill>
                  <a:srgbClr val="0000FF"/>
                </a:solidFill>
              </a:rPr>
              <a:t>и учитель обладают определенными правами</a:t>
            </a:r>
            <a:r>
              <a:rPr lang="ru-RU" sz="4000" b="1" dirty="0" smtClean="0">
                <a:solidFill>
                  <a:srgbClr val="0000FF"/>
                </a:solidFill>
              </a:rPr>
              <a:t>, которые </a:t>
            </a:r>
            <a:r>
              <a:rPr lang="ru-RU" sz="4000" b="1" dirty="0">
                <a:solidFill>
                  <a:srgbClr val="0000FF"/>
                </a:solidFill>
              </a:rPr>
              <a:t>священны для них </a:t>
            </a:r>
            <a:r>
              <a:rPr lang="ru-RU" sz="4000" b="1" dirty="0" smtClean="0">
                <a:solidFill>
                  <a:srgbClr val="0000FF"/>
                </a:solidFill>
              </a:rPr>
              <a:t>обоих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419475" y="2852738"/>
            <a:ext cx="21923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465388" lvl="4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ru-RU"/>
          </a:p>
        </p:txBody>
      </p:sp>
      <p:pic>
        <p:nvPicPr>
          <p:cNvPr id="10242" name="Picture 2" descr="Картинка 2 из 2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1290"/>
            <a:ext cx="3168352" cy="4711304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а 18 из 76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39434"/>
            <a:ext cx="4896544" cy="489654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211960" y="1921380"/>
            <a:ext cx="2409304" cy="720080"/>
          </a:xfrm>
          <a:prstGeom prst="wedgeRoundRectCallout">
            <a:avLst>
              <a:gd name="adj1" fmla="val -39376"/>
              <a:gd name="adj2" fmla="val 113715"/>
              <a:gd name="adj3" fmla="val 16667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ysClr val="windowText" lastClr="000000"/>
                </a:solidFill>
              </a:rPr>
              <a:t>Да вы вообще – «сфера услуг»! </a:t>
            </a:r>
            <a:endParaRPr lang="ru-RU" sz="2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29076" cy="1585392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Char char="%"/>
            </a:pPr>
            <a:r>
              <a:rPr lang="ru-RU" sz="4000" b="1" dirty="0">
                <a:solidFill>
                  <a:srgbClr val="0000FF"/>
                </a:solidFill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</a:rPr>
              <a:t>Отказ </a:t>
            </a:r>
            <a:r>
              <a:rPr lang="ru-RU" sz="4000" b="1" dirty="0">
                <a:solidFill>
                  <a:srgbClr val="0000FF"/>
                </a:solidFill>
              </a:rPr>
              <a:t>от ранжирования детей на сильных и слабых: все дети </a:t>
            </a:r>
            <a:r>
              <a:rPr lang="ru-RU" sz="4000" b="1" dirty="0" smtClean="0">
                <a:solidFill>
                  <a:srgbClr val="0000FF"/>
                </a:solidFill>
              </a:rPr>
              <a:t>разные, каждый </a:t>
            </a:r>
            <a:r>
              <a:rPr lang="ru-RU" sz="4000" b="1" dirty="0">
                <a:solidFill>
                  <a:srgbClr val="0000FF"/>
                </a:solidFill>
              </a:rPr>
              <a:t>умеет что-то лучше других </a:t>
            </a:r>
          </a:p>
        </p:txBody>
      </p:sp>
      <p:pic>
        <p:nvPicPr>
          <p:cNvPr id="11270" name="Picture 6" descr="Картинка 5 из 22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6739"/>
            <a:ext cx="3571725" cy="402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Картинка 5 из 11946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067">
            <a:off x="2647528" y="2199534"/>
            <a:ext cx="1523205" cy="16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Картинка 20 из 1159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99" y="1772816"/>
            <a:ext cx="1323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Картинка 3 из 2809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502">
            <a:off x="109532" y="1976752"/>
            <a:ext cx="1319981" cy="17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2" y="2996952"/>
            <a:ext cx="7925184" cy="3030636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Картинка 2 из 489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60239"/>
            <a:ext cx="6099901" cy="4509121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484785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Char char="%"/>
            </a:pPr>
            <a:r>
              <a:rPr lang="ru-RU" sz="4000" b="1" dirty="0">
                <a:solidFill>
                  <a:srgbClr val="0000FF"/>
                </a:solidFill>
              </a:rPr>
              <a:t>Переход от формулы  </a:t>
            </a:r>
            <a:r>
              <a:rPr lang="ru-RU" sz="4000" b="1" dirty="0" smtClean="0">
                <a:solidFill>
                  <a:srgbClr val="0000FF"/>
                </a:solidFill>
              </a:rPr>
              <a:t>«Я </a:t>
            </a:r>
            <a:r>
              <a:rPr lang="ru-RU" sz="4000" b="1" dirty="0">
                <a:solidFill>
                  <a:srgbClr val="0000FF"/>
                </a:solidFill>
              </a:rPr>
              <a:t>тебя </a:t>
            </a:r>
            <a:r>
              <a:rPr lang="ru-RU" sz="4000" b="1" dirty="0" smtClean="0">
                <a:solidFill>
                  <a:srgbClr val="0000FF"/>
                </a:solidFill>
              </a:rPr>
              <a:t>учу» к</a:t>
            </a:r>
            <a:r>
              <a:rPr lang="ru-RU" sz="4000" b="1" dirty="0">
                <a:solidFill>
                  <a:srgbClr val="0000FF"/>
                </a:solidFill>
              </a:rPr>
              <a:t>  </a:t>
            </a:r>
            <a:r>
              <a:rPr lang="ru-RU" sz="4000" b="1" dirty="0" smtClean="0">
                <a:solidFill>
                  <a:srgbClr val="0000FF"/>
                </a:solidFill>
              </a:rPr>
              <a:t>«Мы </a:t>
            </a:r>
            <a:r>
              <a:rPr lang="ru-RU" sz="4000" b="1" dirty="0">
                <a:solidFill>
                  <a:srgbClr val="0000FF"/>
                </a:solidFill>
              </a:rPr>
              <a:t>с тобой </a:t>
            </a:r>
            <a:r>
              <a:rPr lang="ru-RU" sz="4000" b="1" dirty="0" smtClean="0">
                <a:solidFill>
                  <a:srgbClr val="0000FF"/>
                </a:solidFill>
              </a:rPr>
              <a:t>учимся»,  «мне </a:t>
            </a:r>
            <a:r>
              <a:rPr lang="ru-RU" sz="4000" b="1" dirty="0">
                <a:solidFill>
                  <a:srgbClr val="0000FF"/>
                </a:solidFill>
              </a:rPr>
              <a:t>интересно</a:t>
            </a:r>
            <a:r>
              <a:rPr lang="ru-RU" sz="4000" b="1" dirty="0" smtClean="0">
                <a:solidFill>
                  <a:srgbClr val="0000FF"/>
                </a:solidFill>
              </a:rPr>
              <a:t>, что </a:t>
            </a:r>
            <a:r>
              <a:rPr lang="ru-RU" sz="4000" b="1" dirty="0">
                <a:solidFill>
                  <a:srgbClr val="0000FF"/>
                </a:solidFill>
              </a:rPr>
              <a:t>ты думаешь о</a:t>
            </a:r>
            <a:r>
              <a:rPr lang="ru-RU" sz="4000" b="1" dirty="0" smtClean="0">
                <a:solidFill>
                  <a:srgbClr val="0000FF"/>
                </a:solidFill>
              </a:rPr>
              <a:t>...»  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2294" name="Picture 6" descr="Картинка 15 из 4449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1" y="1844824"/>
            <a:ext cx="6498299" cy="487372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882969" y="1916832"/>
            <a:ext cx="2633247" cy="1080120"/>
          </a:xfrm>
          <a:prstGeom prst="wedgeRoundRectCallout">
            <a:avLst>
              <a:gd name="adj1" fmla="val -10226"/>
              <a:gd name="adj2" fmla="val 15115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Я не согласна! По моим подсчетам получается отметка «5», и я могу это доказать!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98593" y="1880828"/>
            <a:ext cx="3281319" cy="1260140"/>
          </a:xfrm>
          <a:prstGeom prst="wedgeRoundRectCallout">
            <a:avLst>
              <a:gd name="adj1" fmla="val 10435"/>
              <a:gd name="adj2" fmla="val 10027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Высказывайтесь: кто не согласен со своими отметками за контрольную после самопроверки?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2296" name="Picture 8" descr="Картинка 2 из 1670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5618616" cy="420605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3553621" y="2405562"/>
            <a:ext cx="2409304" cy="720080"/>
          </a:xfrm>
          <a:prstGeom prst="wedgeRoundRectCallout">
            <a:avLst>
              <a:gd name="adj1" fmla="val 57807"/>
              <a:gd name="adj2" fmla="val 154119"/>
              <a:gd name="adj3" fmla="val 16667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Итак, тебе «пять», тебе – «три», тебе…?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900</Words>
  <Application>Microsoft Office PowerPoint</Application>
  <PresentationFormat>Экран (4:3)</PresentationFormat>
  <Paragraphs>64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Путешествие по дому  «Школа 2100» часть 5. «Какой дом – такие и дети»</vt:lpstr>
      <vt:lpstr>Если мы по-настоящему реализуем ФГОС, избавимся от… </vt:lpstr>
      <vt:lpstr>Презентация PowerPoint</vt:lpstr>
      <vt:lpstr>Приоритет личности перед коллективом, самоценность каждого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Воплотим философию развивающего образования…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НАЧАЛО</dc:title>
  <dc:creator>1</dc:creator>
  <cp:lastModifiedBy>1</cp:lastModifiedBy>
  <cp:revision>52</cp:revision>
  <dcterms:created xsi:type="dcterms:W3CDTF">2011-10-19T08:46:55Z</dcterms:created>
  <dcterms:modified xsi:type="dcterms:W3CDTF">2011-10-31T20:24:59Z</dcterms:modified>
</cp:coreProperties>
</file>